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40"/>
  </p:notesMasterIdLst>
  <p:sldIdLst>
    <p:sldId id="256" r:id="rId3"/>
    <p:sldId id="277" r:id="rId4"/>
    <p:sldId id="288" r:id="rId5"/>
    <p:sldId id="269" r:id="rId6"/>
    <p:sldId id="268" r:id="rId7"/>
    <p:sldId id="267" r:id="rId8"/>
    <p:sldId id="264" r:id="rId9"/>
    <p:sldId id="278" r:id="rId10"/>
    <p:sldId id="266" r:id="rId11"/>
    <p:sldId id="280" r:id="rId12"/>
    <p:sldId id="286" r:id="rId13"/>
    <p:sldId id="289" r:id="rId14"/>
    <p:sldId id="290" r:id="rId15"/>
    <p:sldId id="291" r:id="rId16"/>
    <p:sldId id="271" r:id="rId17"/>
    <p:sldId id="270" r:id="rId18"/>
    <p:sldId id="317" r:id="rId19"/>
    <p:sldId id="292" r:id="rId20"/>
    <p:sldId id="297" r:id="rId21"/>
    <p:sldId id="305" r:id="rId22"/>
    <p:sldId id="293" r:id="rId23"/>
    <p:sldId id="315" r:id="rId24"/>
    <p:sldId id="316" r:id="rId25"/>
    <p:sldId id="319" r:id="rId26"/>
    <p:sldId id="320" r:id="rId27"/>
    <p:sldId id="318" r:id="rId28"/>
    <p:sldId id="323" r:id="rId29"/>
    <p:sldId id="326" r:id="rId30"/>
    <p:sldId id="327" r:id="rId31"/>
    <p:sldId id="321" r:id="rId32"/>
    <p:sldId id="322" r:id="rId33"/>
    <p:sldId id="329" r:id="rId34"/>
    <p:sldId id="328" r:id="rId35"/>
    <p:sldId id="332" r:id="rId36"/>
    <p:sldId id="330" r:id="rId37"/>
    <p:sldId id="334" r:id="rId38"/>
    <p:sldId id="272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60" y="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10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DF719-0E9B-441B-BF00-080C336DEB36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EF668-5D83-43AC-8A6B-56E2DD1916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776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EF668-5D83-43AC-8A6B-56E2DD1916B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55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65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096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710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562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716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087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985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353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348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783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166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5676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4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44624"/>
            <a:ext cx="7488832" cy="3888432"/>
          </a:xfrm>
        </p:spPr>
        <p:txBody>
          <a:bodyPr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Магаданской области</a:t>
            </a:r>
            <a:b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Государственное казённое </a:t>
            </a:r>
            <a:b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образовательное учреждение для обучающихся </a:t>
            </a:r>
            <a:b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адаптированным программам</a:t>
            </a:r>
            <a:b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«Магаданский областной  центр образования № 1»</a:t>
            </a:r>
            <a:b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(ГКОУ «МОЦО №1», дошкольное подразделение)</a:t>
            </a:r>
            <a:b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«Создание доступной среды для детей раннего возраста с ограниченными возможностями здоровья»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5949280"/>
            <a:ext cx="4680521" cy="908720"/>
          </a:xfrm>
        </p:spPr>
        <p:txBody>
          <a:bodyPr>
            <a:normAutofit fontScale="25000" lnSpcReduction="20000"/>
          </a:bodyPr>
          <a:lstStyle/>
          <a:p>
            <a:r>
              <a:rPr lang="ru-RU" sz="1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УчастниУчастники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Сычева Людмила Петровна, </a:t>
            </a:r>
          </a:p>
          <a:p>
            <a:pPr marL="0" marR="4572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r>
              <a:rPr lang="ru-RU" sz="6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6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Подготовила: Сычева Людмила Петровна, </a:t>
            </a:r>
          </a:p>
          <a:p>
            <a:pPr marL="0" marR="4572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None/>
              <a:tabLst/>
              <a:defRPr/>
            </a:pPr>
            <a:r>
              <a:rPr kumimoji="0" lang="ru-RU" sz="6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руководитель дошкольного     подразделения</a:t>
            </a:r>
          </a:p>
          <a:p>
            <a:r>
              <a:rPr lang="ru-RU" sz="16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</a:t>
            </a:r>
            <a:r>
              <a:rPr lang="ru-RU" sz="16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Сычева Людмила Петровна, </a:t>
            </a:r>
          </a:p>
        </p:txBody>
      </p:sp>
      <p:pic>
        <p:nvPicPr>
          <p:cNvPr id="4" name="Picture 2" descr="C:\Users\school12e\Desktop\к родит.собр.22сент\20170920_1412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813" y="3933056"/>
            <a:ext cx="2782371" cy="1820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2" descr="Описание: https://center-azimut.tls.muzkult.ru/img/upload/4287/image_image_2828961.JPG">
            <a:extLst>
              <a:ext uri="{FF2B5EF4-FFF2-40B4-BE49-F238E27FC236}">
                <a16:creationId xmlns:a16="http://schemas.microsoft.com/office/drawing/2014/main" id="{C4E32BB3-F123-44E6-A6EA-AEC713D4C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63201" y="116632"/>
            <a:ext cx="1503884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7224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Все документы\Рабстол\МСЭ Презентация\КАРТИНКИ\Картинки с детьми\images (1)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78" y="4725145"/>
            <a:ext cx="3013082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272808" cy="5184576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solidFill>
                  <a:srgbClr val="C00000"/>
                </a:solidFill>
              </a:rPr>
              <a:t>                       </a:t>
            </a:r>
            <a:r>
              <a:rPr lang="ru-RU" sz="2700" dirty="0">
                <a:solidFill>
                  <a:srgbClr val="C00000"/>
                </a:solidFill>
              </a:rPr>
              <a:t>Формы работы с родителями </a:t>
            </a:r>
            <a:br>
              <a:rPr lang="ru-RU" sz="2700" dirty="0">
                <a:solidFill>
                  <a:srgbClr val="C00000"/>
                </a:solidFill>
              </a:rPr>
            </a:br>
            <a:r>
              <a:rPr lang="ru-RU" sz="2700" dirty="0">
                <a:solidFill>
                  <a:srgbClr val="C00000"/>
                </a:solidFill>
              </a:rPr>
              <a:t>                     в дошкольном подразделении:</a:t>
            </a:r>
            <a:br>
              <a:rPr lang="ru-RU" sz="2700" dirty="0">
                <a:solidFill>
                  <a:srgbClr val="C00000"/>
                </a:solidFill>
              </a:rPr>
            </a:br>
            <a:br>
              <a:rPr lang="ru-RU" sz="2200" dirty="0"/>
            </a:br>
            <a:r>
              <a:rPr lang="ru-RU" sz="2200" dirty="0">
                <a:solidFill>
                  <a:srgbClr val="002060"/>
                </a:solidFill>
              </a:rPr>
              <a:t>*Проведение общих (групповых, индивидуальных) собраний;</a:t>
            </a:r>
            <a:br>
              <a:rPr lang="ru-RU" sz="2200" dirty="0">
                <a:solidFill>
                  <a:srgbClr val="002060"/>
                </a:solidFill>
              </a:rPr>
            </a:br>
            <a:r>
              <a:rPr lang="ru-RU" sz="2200" dirty="0">
                <a:solidFill>
                  <a:srgbClr val="002060"/>
                </a:solidFill>
              </a:rPr>
              <a:t>*Педагогические беседы с родителями;</a:t>
            </a:r>
            <a:br>
              <a:rPr lang="ru-RU" sz="2200" dirty="0">
                <a:solidFill>
                  <a:srgbClr val="002060"/>
                </a:solidFill>
              </a:rPr>
            </a:br>
            <a:r>
              <a:rPr lang="ru-RU" sz="2200" dirty="0">
                <a:solidFill>
                  <a:srgbClr val="002060"/>
                </a:solidFill>
              </a:rPr>
              <a:t>*Круглый стол с родителями;</a:t>
            </a:r>
            <a:br>
              <a:rPr lang="ru-RU" sz="2200" dirty="0">
                <a:solidFill>
                  <a:srgbClr val="002060"/>
                </a:solidFill>
              </a:rPr>
            </a:br>
            <a:r>
              <a:rPr lang="ru-RU" sz="2200" dirty="0">
                <a:solidFill>
                  <a:srgbClr val="002060"/>
                </a:solidFill>
              </a:rPr>
              <a:t>*Тематические консультации;</a:t>
            </a:r>
            <a:br>
              <a:rPr lang="ru-RU" sz="2200" dirty="0">
                <a:solidFill>
                  <a:srgbClr val="002060"/>
                </a:solidFill>
              </a:rPr>
            </a:br>
            <a:r>
              <a:rPr lang="ru-RU" sz="2200" dirty="0">
                <a:solidFill>
                  <a:srgbClr val="002060"/>
                </a:solidFill>
              </a:rPr>
              <a:t>*Конференции с родителями- </a:t>
            </a:r>
            <a:r>
              <a:rPr lang="ru-RU" sz="2200" b="1" dirty="0">
                <a:solidFill>
                  <a:srgbClr val="002060"/>
                </a:solidFill>
              </a:rPr>
              <a:t>«Школа для родителей»;</a:t>
            </a:r>
            <a:br>
              <a:rPr lang="ru-RU" sz="2200" dirty="0">
                <a:solidFill>
                  <a:srgbClr val="002060"/>
                </a:solidFill>
              </a:rPr>
            </a:br>
            <a:r>
              <a:rPr lang="ru-RU" sz="2200" dirty="0">
                <a:solidFill>
                  <a:srgbClr val="002060"/>
                </a:solidFill>
              </a:rPr>
              <a:t>*Совместные досуги;</a:t>
            </a:r>
            <a:br>
              <a:rPr lang="ru-RU" sz="2200" dirty="0">
                <a:solidFill>
                  <a:srgbClr val="002060"/>
                </a:solidFill>
              </a:rPr>
            </a:br>
            <a:r>
              <a:rPr lang="ru-RU" sz="2200" dirty="0">
                <a:solidFill>
                  <a:srgbClr val="002060"/>
                </a:solidFill>
              </a:rPr>
              <a:t>*Открытые занятия с детьми в ДОУ для родителей;</a:t>
            </a:r>
            <a:br>
              <a:rPr lang="ru-RU" sz="2200" dirty="0">
                <a:solidFill>
                  <a:srgbClr val="002060"/>
                </a:solidFill>
              </a:rPr>
            </a:br>
            <a:r>
              <a:rPr lang="ru-RU" sz="2200" dirty="0">
                <a:solidFill>
                  <a:srgbClr val="002060"/>
                </a:solidFill>
              </a:rPr>
              <a:t>*Организация “уголков для родителей”;</a:t>
            </a:r>
            <a:br>
              <a:rPr lang="ru-RU" sz="2200" dirty="0">
                <a:solidFill>
                  <a:srgbClr val="002060"/>
                </a:solidFill>
              </a:rPr>
            </a:br>
            <a:r>
              <a:rPr lang="ru-RU" sz="2200" dirty="0">
                <a:solidFill>
                  <a:srgbClr val="002060"/>
                </a:solidFill>
              </a:rPr>
              <a:t>*Посещение семьи;</a:t>
            </a:r>
            <a:br>
              <a:rPr lang="ru-RU" sz="2200" dirty="0">
                <a:solidFill>
                  <a:srgbClr val="002060"/>
                </a:solidFill>
              </a:rPr>
            </a:br>
            <a:r>
              <a:rPr lang="ru-RU" sz="2200" dirty="0">
                <a:solidFill>
                  <a:srgbClr val="002060"/>
                </a:solidFill>
              </a:rPr>
              <a:t>*Дни открытых дверей;</a:t>
            </a:r>
            <a:br>
              <a:rPr lang="ru-RU" sz="2200" dirty="0">
                <a:solidFill>
                  <a:srgbClr val="002060"/>
                </a:solidFill>
              </a:rPr>
            </a:br>
            <a:r>
              <a:rPr lang="ru-RU" sz="2200" dirty="0">
                <a:solidFill>
                  <a:srgbClr val="002060"/>
                </a:solidFill>
              </a:rPr>
              <a:t>*Родительские университеты;</a:t>
            </a:r>
            <a:br>
              <a:rPr lang="ru-RU" sz="2200" dirty="0">
                <a:solidFill>
                  <a:srgbClr val="002060"/>
                </a:solidFill>
              </a:rPr>
            </a:br>
            <a:r>
              <a:rPr lang="ru-RU" sz="2200" dirty="0">
                <a:solidFill>
                  <a:srgbClr val="002060"/>
                </a:solidFill>
              </a:rPr>
              <a:t>*Работа с родительским активом группы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0649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0341654"/>
              </p:ext>
            </p:extLst>
          </p:nvPr>
        </p:nvGraphicFramePr>
        <p:xfrm>
          <a:off x="5878488" y="2636912"/>
          <a:ext cx="2808312" cy="3744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Презентация" r:id="rId3" imgW="4570530" imgH="3427618" progId="PowerPoint.Show.12">
                  <p:embed/>
                </p:oleObj>
              </mc:Choice>
              <mc:Fallback>
                <p:oleObj name="Презентация" r:id="rId3" imgW="4570530" imgH="342761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78488" y="2636912"/>
                        <a:ext cx="2808312" cy="3744416"/>
                      </a:xfrm>
                      <a:prstGeom prst="rect">
                        <a:avLst/>
                      </a:prstGeom>
                      <a:ln>
                        <a:solidFill>
                          <a:srgbClr val="00206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4" name="Picture 2" descr="E:\для мсэ\igry-razvitie-pamyati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2574032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для мсэ\zdorovie-i-tv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136" y="476672"/>
            <a:ext cx="2677767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790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84A1DFC-F4C9-4B49-B5C4-CC1670DE6DB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83568" y="404664"/>
            <a:ext cx="7420139" cy="556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20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DFDBB88-C99A-42D5-B738-4C7E4678034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7516150" cy="5637113"/>
          </a:xfrm>
        </p:spPr>
      </p:pic>
    </p:spTree>
    <p:extLst>
      <p:ext uri="{BB962C8B-B14F-4D97-AF65-F5344CB8AC3E}">
        <p14:creationId xmlns:p14="http://schemas.microsoft.com/office/powerpoint/2010/main" val="1296155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20CB398-5519-42D2-BD6C-8F5E2EDCD92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75081" y="-486849"/>
            <a:ext cx="5781129" cy="7708171"/>
          </a:xfrm>
        </p:spPr>
      </p:pic>
    </p:spTree>
    <p:extLst>
      <p:ext uri="{BB962C8B-B14F-4D97-AF65-F5344CB8AC3E}">
        <p14:creationId xmlns:p14="http://schemas.microsoft.com/office/powerpoint/2010/main" val="917875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3888432" cy="3456384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C00000"/>
                </a:solidFill>
              </a:rPr>
              <a:t>В дошкольном подразделении организованна работа  консультационного пункта по оказанию помощи родителям имеющих детей с ограниченными </a:t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>возможностями здоровья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school12e\Desktop\ПРЕЗЕНТАЦИЯ\Фото Фадеева\релаксация.JPG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3295885" cy="2311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C:\Users\school12e\Desktop\ПРЕЗЕНТАЦИЯ\100NIKON\DSCN0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365104"/>
            <a:ext cx="3310303" cy="2348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school12e\Desktop\ПРЕЗЕНТАЦИЯ\жарова фото\DSCN96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9" r="3345" b="24694"/>
          <a:stretch/>
        </p:blipFill>
        <p:spPr bwMode="auto">
          <a:xfrm>
            <a:off x="4620147" y="1052736"/>
            <a:ext cx="3547627" cy="2520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3846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7787208" cy="62133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</a:rPr>
              <a:t>        Основной целью консультационного пункта по оказанию ранней помощи детям с ограниченными возможностями здоровья в дошкольном подразделении по оказанию консультативной ранней помощи родителя (законным представителям) детей с ОВЗ посещающих дошкольное подразделение, а также не получающим дошкольного образования в образовательных организациях, является оказание своевременной методической, диагностической и консультативной помощи семьям по вопросам воспитания, обучения, развития, адаптации и социализации детей дошкольного возраста с ОВЗ. </a:t>
            </a:r>
          </a:p>
          <a:p>
            <a:pPr algn="just"/>
            <a:endParaRPr lang="ru-RU" dirty="0">
              <a:solidFill>
                <a:srgbClr val="002060"/>
              </a:solidFill>
            </a:endParaRPr>
          </a:p>
          <a:p>
            <a:pPr algn="just"/>
            <a:endParaRPr lang="ru-RU" dirty="0"/>
          </a:p>
        </p:txBody>
      </p:sp>
      <p:pic>
        <p:nvPicPr>
          <p:cNvPr id="5" name="Picture 3" descr="C:\Users\school12e\Desktop\ПРЕЗЕНТАЦИЯ\жарова фото\P210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1445"/>
            <a:ext cx="3743936" cy="28079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school12e\Desktop\ПРЕЗЕНТАЦИЯ\жарова фото\DSCN96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74448"/>
            <a:ext cx="3575928" cy="2681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3555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78267C-20DF-4C0F-B568-30280684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1400" b="1" dirty="0"/>
              <a:t>На базе дошкольного подразделения ГКОУ «Магаданский областной центр образования № 1» организована группа кратковременного пребывания для детей раннего возраста с целью оказания поддерживающей помощи родителям, воспитывающим детей-инвалидов, детей с ограниченными возможностями здоровья в возрасте до 3 лет.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42869D-E17B-4939-8509-B21FEE333C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3600400" cy="48005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508450-35C7-4132-A4DD-370A91F1B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21829"/>
            <a:ext cx="3795885" cy="506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98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9C3709-B218-456A-B6D1-FAAF7F14A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841" y="260648"/>
            <a:ext cx="5703261" cy="1806285"/>
          </a:xfrm>
        </p:spPr>
        <p:txBody>
          <a:bodyPr>
            <a:normAutofit fontScale="90000"/>
          </a:bodyPr>
          <a:lstStyle/>
          <a:p>
            <a:pPr algn="ctr">
              <a:spcAft>
                <a:spcPts val="1000"/>
              </a:spcAft>
            </a:pP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учреждение </a:t>
            </a:r>
            <a:b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«Реабилитационный центр для детей и подростков с ограниченными возможностями» </a:t>
            </a:r>
            <a:b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Тверь (ГБУ РЦ для детей)</a:t>
            </a:r>
            <a:b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Профессиональная 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стажировочная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площадка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«Социальное сопровождение семей, воспитывающих детей от 0 до 3 лет, имеющих ограничения жизнедеятельности»</a:t>
            </a:r>
            <a:endParaRPr lang="ru-RU" sz="1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AC55F5C-D57E-49CB-99D8-3C10069AF27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2276872"/>
            <a:ext cx="7467600" cy="12144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Участники стажировки</a:t>
            </a:r>
            <a:r>
              <a:rPr lang="ru-RU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Дмитриева А.Г., учитель-дефектолог дошкольного подразделения,</a:t>
            </a:r>
          </a:p>
          <a:p>
            <a:r>
              <a:rPr lang="ru-RU" sz="18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Машкова И .П., педагог-психолог 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дошкольного подразделения.</a:t>
            </a:r>
            <a:endParaRPr lang="ru-RU" sz="1800" i="1" dirty="0"/>
          </a:p>
          <a:p>
            <a:endParaRPr lang="ru-RU" dirty="0"/>
          </a:p>
        </p:txBody>
      </p:sp>
      <p:pic>
        <p:nvPicPr>
          <p:cNvPr id="5" name="Рисунок 2" descr="Описание: https://center-azimut.tls.muzkult.ru/img/upload/4287/image_image_2828961.JPG">
            <a:extLst>
              <a:ext uri="{FF2B5EF4-FFF2-40B4-BE49-F238E27FC236}">
                <a16:creationId xmlns:a16="http://schemas.microsoft.com/office/drawing/2014/main" id="{8292ABEE-C1F7-4401-B077-8B9A37216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1819" y="76622"/>
            <a:ext cx="1357322" cy="129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Логотип 2">
            <a:extLst>
              <a:ext uri="{FF2B5EF4-FFF2-40B4-BE49-F238E27FC236}">
                <a16:creationId xmlns:a16="http://schemas.microsoft.com/office/drawing/2014/main" id="{C9E8FEAE-9C62-4F4A-8519-7208727CC9A5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1984"/>
            <a:ext cx="1357322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6">
            <a:extLst>
              <a:ext uri="{FF2B5EF4-FFF2-40B4-BE49-F238E27FC236}">
                <a16:creationId xmlns:a16="http://schemas.microsoft.com/office/drawing/2014/main" id="{50584F5A-33CF-44C8-9BB2-4695C46EA0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55" y="3416267"/>
            <a:ext cx="2298817" cy="30650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050EA4-837B-4A8F-A2C5-E5F4790E37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48896"/>
            <a:ext cx="2380063" cy="317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02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Логотип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7416" y="764704"/>
            <a:ext cx="121441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C0257D-E899-44E8-8816-023CF4F60C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789040"/>
            <a:ext cx="4464496" cy="2853932"/>
          </a:xfrm>
          <a:prstGeom prst="rect">
            <a:avLst/>
          </a:prstGeom>
        </p:spPr>
      </p:pic>
      <p:pic>
        <p:nvPicPr>
          <p:cNvPr id="3" name="Picture 2" descr="F:\командировка Тверь\IMG-20191106-WA0034.jpg">
            <a:extLst>
              <a:ext uri="{FF2B5EF4-FFF2-40B4-BE49-F238E27FC236}">
                <a16:creationId xmlns:a16="http://schemas.microsoft.com/office/drawing/2014/main" id="{981C576E-4FFC-493F-B4D0-F4A77E005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168" y="2180696"/>
            <a:ext cx="2664296" cy="3599210"/>
          </a:xfrm>
          <a:prstGeom prst="rect">
            <a:avLst/>
          </a:prstGeom>
          <a:noFill/>
        </p:spPr>
      </p:pic>
      <p:pic>
        <p:nvPicPr>
          <p:cNvPr id="11" name="Содержимое 3">
            <a:extLst>
              <a:ext uri="{FF2B5EF4-FFF2-40B4-BE49-F238E27FC236}">
                <a16:creationId xmlns:a16="http://schemas.microsoft.com/office/drawing/2014/main" id="{04213020-EB54-4451-A2FB-441D11A3E5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2"/>
          <a:stretch>
            <a:fillRect/>
          </a:stretch>
        </p:blipFill>
        <p:spPr>
          <a:xfrm>
            <a:off x="1115616" y="877228"/>
            <a:ext cx="4104456" cy="259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61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20022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FF0000"/>
                </a:solidFill>
              </a:rPr>
              <a:t>Нормативно-правовые </a:t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400" dirty="0">
                <a:solidFill>
                  <a:srgbClr val="FF0000"/>
                </a:solidFill>
              </a:rPr>
              <a:t>документы в сфере образования, регламентирующие роль коррекционно-реабилитационной деятельности в процессе обучения, воспитания, социализации детей с ОВЗ и детей- инвалидов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7467600" cy="5493224"/>
          </a:xfrm>
        </p:spPr>
        <p:txBody>
          <a:bodyPr/>
          <a:lstStyle/>
          <a:p>
            <a:endParaRPr lang="ru-RU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r>
              <a:rPr lang="ru-RU" sz="2000" dirty="0"/>
              <a:t>ФЗ РФ от 29.12.2012 г. № 273-ФЗ</a:t>
            </a:r>
          </a:p>
          <a:p>
            <a:pPr marL="0" indent="0">
              <a:buNone/>
            </a:pPr>
            <a:r>
              <a:rPr lang="ru-RU" sz="2000" dirty="0"/>
              <a:t> «Об образовании в Российской Федерации»</a:t>
            </a:r>
          </a:p>
          <a:p>
            <a:r>
              <a:rPr lang="ru-RU" sz="2000" dirty="0"/>
              <a:t>Приказ Министерства образования и науки Российской Федерации от 30.08.2013 г. № 1014</a:t>
            </a:r>
          </a:p>
          <a:p>
            <a:pPr marL="0" indent="0">
              <a:buNone/>
            </a:pPr>
            <a:r>
              <a:rPr lang="ru-RU" sz="2000" dirty="0"/>
              <a:t>«Об утверждении Порядка организации о осуществления образовательной деятельности по основным общеобразовательным программам-образовательным программам дошкольного образования»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479344"/>
            <a:ext cx="2268558" cy="126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623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188640"/>
            <a:ext cx="8643998" cy="6669360"/>
          </a:xfrm>
        </p:spPr>
        <p:txBody>
          <a:bodyPr>
            <a:noAutofit/>
          </a:bodyPr>
          <a:lstStyle/>
          <a:p>
            <a:pPr>
              <a:buNone/>
            </a:pPr>
            <a:endParaRPr lang="ru-RU" sz="1600" dirty="0"/>
          </a:p>
          <a:p>
            <a:pPr>
              <a:buNone/>
            </a:pPr>
            <a:endParaRPr lang="ru-RU" sz="2000" dirty="0"/>
          </a:p>
          <a:p>
            <a:pPr>
              <a:buFontTx/>
              <a:buChar char="-"/>
            </a:pPr>
            <a:endParaRPr lang="ru-RU" sz="2000" dirty="0"/>
          </a:p>
          <a:p>
            <a:pPr>
              <a:buNone/>
            </a:pP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357167"/>
            <a:ext cx="7104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Логотип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72" y="642918"/>
            <a:ext cx="1214414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96" y="888082"/>
            <a:ext cx="1552826" cy="2070435"/>
          </a:xfrm>
          <a:prstGeom prst="rect">
            <a:avLst/>
          </a:prstGeom>
        </p:spPr>
      </p:pic>
      <p:pic>
        <p:nvPicPr>
          <p:cNvPr id="7170" name="Picture 2" descr="F:\командировка Тверь\IMG-20191106-WA00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4048" y="4236588"/>
            <a:ext cx="3184057" cy="2388043"/>
          </a:xfrm>
          <a:prstGeom prst="rect">
            <a:avLst/>
          </a:prstGeom>
          <a:noFill/>
        </p:spPr>
      </p:pic>
      <p:pic>
        <p:nvPicPr>
          <p:cNvPr id="7" name="Содержимое 3">
            <a:extLst>
              <a:ext uri="{FF2B5EF4-FFF2-40B4-BE49-F238E27FC236}">
                <a16:creationId xmlns:a16="http://schemas.microsoft.com/office/drawing/2014/main" id="{EF9C9AB8-7D91-42AA-A7DC-2F8F906B07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02078"/>
            <a:ext cx="3220663" cy="2415498"/>
          </a:xfrm>
          <a:prstGeom prst="rect">
            <a:avLst/>
          </a:prstGeom>
        </p:spPr>
      </p:pic>
      <p:pic>
        <p:nvPicPr>
          <p:cNvPr id="2" name="Picture 2" descr="F:\командировка Тверь\IMG-20191106-WA0063.jpg">
            <a:extLst>
              <a:ext uri="{FF2B5EF4-FFF2-40B4-BE49-F238E27FC236}">
                <a16:creationId xmlns:a16="http://schemas.microsoft.com/office/drawing/2014/main" id="{0562E33C-6FAF-4823-8266-EE6FDB277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60257" y="1823690"/>
            <a:ext cx="2879750" cy="2159813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FA3993-643D-4B56-BCA9-4837ED15C7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4" y="1599696"/>
            <a:ext cx="3096344" cy="207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63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5E8AEE-1807-4419-BAC9-FB0A02592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8922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Игровой, методический, 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спортивный материал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4877E89-6FD0-43B5-8CBE-96811B915F8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93096"/>
            <a:ext cx="2811628" cy="210872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D4BC93-09EB-48D0-AB4F-4CEF57AD71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675" y="1263866"/>
            <a:ext cx="2886845" cy="21651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336031-B73C-4CB2-ADF0-BE168A0ED1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93" y="1375421"/>
            <a:ext cx="2987824" cy="224086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A5EBA9-07FA-4E2C-9A63-F08F288EEE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712" y="4139324"/>
            <a:ext cx="2811628" cy="21087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754A328-131D-4157-B063-ED28D15198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96796" y="3692637"/>
            <a:ext cx="2685158" cy="2013869"/>
          </a:xfrm>
          <a:prstGeom prst="rect">
            <a:avLst/>
          </a:prstGeom>
        </p:spPr>
      </p:pic>
      <p:pic>
        <p:nvPicPr>
          <p:cNvPr id="17" name="Рисунок 2" descr="Описание: https://center-azimut.tls.muzkult.ru/img/upload/4287/image_image_2828961.JPG">
            <a:extLst>
              <a:ext uri="{FF2B5EF4-FFF2-40B4-BE49-F238E27FC236}">
                <a16:creationId xmlns:a16="http://schemas.microsoft.com/office/drawing/2014/main" id="{DE6AB2F6-4C03-4E3D-82F1-3E38BC05D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66620" y="1401787"/>
            <a:ext cx="1357322" cy="129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501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E9785F-B7B4-439A-8A6B-E6D9FE1E2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Оборудование для сохранения и укрепления здоровья, 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психологической разгрузки детей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A3A838-0072-4720-8B67-B6BD5A63E6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15" y="4169040"/>
            <a:ext cx="1967539" cy="26233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5B2826-5D28-4C03-B712-4468FFAC63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06" y="1474602"/>
            <a:ext cx="2040661" cy="26549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88B4103-F7C2-4FCC-A2A3-0FCDEF65BB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669" y="1478793"/>
            <a:ext cx="2040662" cy="2720883"/>
          </a:xfrm>
          <a:prstGeom prst="rect">
            <a:avLst/>
          </a:prstGeom>
        </p:spPr>
      </p:pic>
      <p:pic>
        <p:nvPicPr>
          <p:cNvPr id="18" name="Объект 4">
            <a:extLst>
              <a:ext uri="{FF2B5EF4-FFF2-40B4-BE49-F238E27FC236}">
                <a16:creationId xmlns:a16="http://schemas.microsoft.com/office/drawing/2014/main" id="{7C3C3BF9-9B0C-4F56-9155-C10E5BC179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474602"/>
            <a:ext cx="3232735" cy="2424552"/>
          </a:xfrm>
          <a:prstGeom prst="rect">
            <a:avLst/>
          </a:prstGeom>
        </p:spPr>
      </p:pic>
      <p:pic>
        <p:nvPicPr>
          <p:cNvPr id="22" name="Объект 21">
            <a:extLst>
              <a:ext uri="{FF2B5EF4-FFF2-40B4-BE49-F238E27FC236}">
                <a16:creationId xmlns:a16="http://schemas.microsoft.com/office/drawing/2014/main" id="{5AC18604-4F20-489E-A962-01CA763112E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396" y="4245138"/>
            <a:ext cx="2038553" cy="271916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31839C2-D6B2-4EF1-A456-E55CDB70DA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580" y="4074357"/>
            <a:ext cx="2038552" cy="271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07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EE3B004-E71A-48B7-AFA0-636C07B86B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18" y="819954"/>
            <a:ext cx="3515883" cy="2636912"/>
          </a:xfrm>
          <a:prstGeom prst="rect">
            <a:avLst/>
          </a:prstGeom>
        </p:spPr>
      </p:pic>
      <p:pic>
        <p:nvPicPr>
          <p:cNvPr id="27" name="Объект 26">
            <a:extLst>
              <a:ext uri="{FF2B5EF4-FFF2-40B4-BE49-F238E27FC236}">
                <a16:creationId xmlns:a16="http://schemas.microsoft.com/office/drawing/2014/main" id="{EEF7918B-4D12-4AAC-BB5C-7EEA7A99C2F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r="17097" b="17369"/>
          <a:stretch/>
        </p:blipFill>
        <p:spPr>
          <a:xfrm>
            <a:off x="5436096" y="3746320"/>
            <a:ext cx="2808312" cy="2629563"/>
          </a:xfrm>
          <a:prstGeom prst="rect">
            <a:avLst/>
          </a:prstGeom>
        </p:spPr>
      </p:pic>
      <p:pic>
        <p:nvPicPr>
          <p:cNvPr id="28" name="Объект 4">
            <a:extLst>
              <a:ext uri="{FF2B5EF4-FFF2-40B4-BE49-F238E27FC236}">
                <a16:creationId xmlns:a16="http://schemas.microsoft.com/office/drawing/2014/main" id="{31B05803-3E3F-4930-A8A2-A7A5DACF6A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011701"/>
            <a:ext cx="3055284" cy="229146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6E9E7C5-232C-45FE-A075-A0D97BDB3A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043" y="819954"/>
            <a:ext cx="3251853" cy="243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21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C54C5AA-E34D-4A92-AD12-AB8312009B4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353" y="1214756"/>
            <a:ext cx="3439194" cy="45855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0D407A-6921-4504-8592-18F7A716BC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/>
          <a:stretch/>
        </p:blipFill>
        <p:spPr>
          <a:xfrm>
            <a:off x="477793" y="1196752"/>
            <a:ext cx="3806176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76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3270408-2D80-4517-8E03-42D2F39849A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3235174"/>
            <a:ext cx="4680520" cy="351039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9E2C8C-1941-40F7-AA83-7F4D180F20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04" y="108732"/>
            <a:ext cx="4512501" cy="3384376"/>
          </a:xfrm>
          <a:prstGeom prst="rect">
            <a:avLst/>
          </a:prstGeom>
        </p:spPr>
      </p:pic>
      <p:pic>
        <p:nvPicPr>
          <p:cNvPr id="11" name="Рисунок 2" descr="Описание: https://center-azimut.tls.muzkult.ru/img/upload/4287/image_image_2828961.JPG">
            <a:extLst>
              <a:ext uri="{FF2B5EF4-FFF2-40B4-BE49-F238E27FC236}">
                <a16:creationId xmlns:a16="http://schemas.microsoft.com/office/drawing/2014/main" id="{6E7D5A3D-8C65-487B-A433-F8871A986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664" y="692696"/>
            <a:ext cx="1357322" cy="129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045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8F7D940-F654-49F1-8CA6-73EFB43E56B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3993149" cy="5324200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4395ADC6-66B8-4A3C-B463-DFB61188D5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564904"/>
            <a:ext cx="3057802" cy="4077072"/>
          </a:xfrm>
          <a:prstGeom prst="rect">
            <a:avLst/>
          </a:prstGeom>
        </p:spPr>
      </p:pic>
      <p:pic>
        <p:nvPicPr>
          <p:cNvPr id="12" name="Рисунок 2" descr="Описание: https://center-azimut.tls.muzkult.ru/img/upload/4287/image_image_2828961.JPG">
            <a:extLst>
              <a:ext uri="{FF2B5EF4-FFF2-40B4-BE49-F238E27FC236}">
                <a16:creationId xmlns:a16="http://schemas.microsoft.com/office/drawing/2014/main" id="{FA26F8C2-D5D2-4C58-A27E-203389DE7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176" y="476672"/>
            <a:ext cx="1357322" cy="129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6660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101F3-31A5-4456-9FFA-990D09336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0219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«Школа для родителей» и клуб «Подснежник»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570541F-C1CA-4922-A6B7-07D49CBCCEF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6"/>
          <a:stretch/>
        </p:blipFill>
        <p:spPr>
          <a:xfrm>
            <a:off x="219838" y="1421899"/>
            <a:ext cx="3134528" cy="1884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9CDE6A-7070-4BE7-9F4B-C40670EBAD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6"/>
          <a:stretch/>
        </p:blipFill>
        <p:spPr>
          <a:xfrm>
            <a:off x="3779912" y="4001122"/>
            <a:ext cx="4824536" cy="25108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C4F368-324E-4BF0-BDBB-9BB28F5FB8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1"/>
          <a:stretch/>
        </p:blipFill>
        <p:spPr>
          <a:xfrm>
            <a:off x="3514602" y="1392872"/>
            <a:ext cx="2859952" cy="18843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27B5A3-8A80-47F4-939A-F4331E4BFC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90" y="1497432"/>
            <a:ext cx="2311028" cy="173327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B4A180-D053-4C48-8756-80110AA25A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95569"/>
            <a:ext cx="3203848" cy="24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16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9936C-3EB4-4D85-8DFD-567472DD8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57606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Ежеквартальный выпуск газеты «Чайка»</a:t>
            </a:r>
          </a:p>
        </p:txBody>
      </p:sp>
      <p:pic>
        <p:nvPicPr>
          <p:cNvPr id="10" name="Объект 4">
            <a:extLst>
              <a:ext uri="{FF2B5EF4-FFF2-40B4-BE49-F238E27FC236}">
                <a16:creationId xmlns:a16="http://schemas.microsoft.com/office/drawing/2014/main" id="{BA21CCCC-2754-4C3B-8EA8-F391C3E65EE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84" y="836712"/>
            <a:ext cx="7590523" cy="5637113"/>
          </a:xfrm>
        </p:spPr>
      </p:pic>
    </p:spTree>
    <p:extLst>
      <p:ext uri="{BB962C8B-B14F-4D97-AF65-F5344CB8AC3E}">
        <p14:creationId xmlns:p14="http://schemas.microsoft.com/office/powerpoint/2010/main" val="13063021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6">
            <a:extLst>
              <a:ext uri="{FF2B5EF4-FFF2-40B4-BE49-F238E27FC236}">
                <a16:creationId xmlns:a16="http://schemas.microsoft.com/office/drawing/2014/main" id="{DFEEE16B-AB1B-4B29-89B2-540822DFB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7554283" cy="566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765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3010346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002060"/>
                </a:solidFill>
              </a:rPr>
              <a:t>        </a:t>
            </a:r>
            <a:r>
              <a:rPr lang="ru-RU" sz="2200" dirty="0">
                <a:solidFill>
                  <a:srgbClr val="002060"/>
                </a:solidFill>
              </a:rPr>
              <a:t>Дошкольное подразделение Центра образования № 1 работает по 5-ти дневной рабочей неделе , 11 часов в день,</a:t>
            </a:r>
            <a:br>
              <a:rPr lang="ru-RU" sz="2200" dirty="0">
                <a:solidFill>
                  <a:srgbClr val="002060"/>
                </a:solidFill>
              </a:rPr>
            </a:br>
            <a:r>
              <a:rPr lang="ru-RU" sz="2200" dirty="0">
                <a:solidFill>
                  <a:srgbClr val="002060"/>
                </a:solidFill>
              </a:rPr>
              <a:t>                               </a:t>
            </a:r>
            <a:r>
              <a:rPr lang="ru-RU" sz="2200" dirty="0">
                <a:solidFill>
                  <a:srgbClr val="C00000"/>
                </a:solidFill>
              </a:rPr>
              <a:t>с 07.45 до 18.45</a:t>
            </a:r>
            <a:r>
              <a:rPr lang="ru-RU" sz="2200" dirty="0">
                <a:solidFill>
                  <a:srgbClr val="002060"/>
                </a:solidFill>
              </a:rPr>
              <a:t>.</a:t>
            </a:r>
            <a:br>
              <a:rPr lang="ru-RU" sz="2200" dirty="0">
                <a:solidFill>
                  <a:srgbClr val="002060"/>
                </a:solidFill>
              </a:rPr>
            </a:br>
            <a:r>
              <a:rPr lang="ru-RU" sz="2200" dirty="0">
                <a:solidFill>
                  <a:srgbClr val="002060"/>
                </a:solidFill>
              </a:rPr>
              <a:t>        В учреждении  организовано    </a:t>
            </a:r>
            <a:r>
              <a:rPr lang="ru-RU" sz="2200" dirty="0">
                <a:solidFill>
                  <a:srgbClr val="C00000"/>
                </a:solidFill>
              </a:rPr>
              <a:t>5-ти разовое </a:t>
            </a:r>
            <a:r>
              <a:rPr lang="ru-RU" sz="2200" dirty="0">
                <a:solidFill>
                  <a:srgbClr val="002060"/>
                </a:solidFill>
              </a:rPr>
              <a:t>бесплатное питание. В  дошкольном подразделении осуществляется бесплатное оказание медицинских услуг, оказывается психолого-педагогическая помощь специалистами.</a:t>
            </a:r>
            <a:br>
              <a:rPr lang="ru-RU" sz="3200" dirty="0">
                <a:solidFill>
                  <a:srgbClr val="002060"/>
                </a:solidFill>
              </a:rPr>
            </a:br>
            <a:endParaRPr lang="ru-RU" dirty="0"/>
          </a:p>
        </p:txBody>
      </p:sp>
      <p:pic>
        <p:nvPicPr>
          <p:cNvPr id="4" name="Picture 2" descr="C:\Users\school12e\Desktop\IMG-20160407-WA0027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1" b="7254"/>
          <a:stretch/>
        </p:blipFill>
        <p:spPr bwMode="auto">
          <a:xfrm>
            <a:off x="539552" y="3511948"/>
            <a:ext cx="2561555" cy="3072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3516518"/>
            <a:ext cx="2549095" cy="3088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Все документы\Рабстол\буклет\ФОТО\IMG-20170920-WA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487552"/>
            <a:ext cx="2016224" cy="3328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5689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D167A43-5D19-4112-AC41-E300C73B078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2854"/>
            <a:ext cx="3899255" cy="292444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DCE570-BD86-4AB2-8055-AE8F32C8A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122" y="3580705"/>
            <a:ext cx="4059766" cy="30448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3C1198-84C7-4163-996A-FF86B54B88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12" y="3429000"/>
            <a:ext cx="2455051" cy="327340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6C61CB-7EF6-4608-84F6-10C0CA4B66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8335" r="20601" b="20601"/>
          <a:stretch/>
        </p:blipFill>
        <p:spPr>
          <a:xfrm>
            <a:off x="5220072" y="238514"/>
            <a:ext cx="2515725" cy="315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212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472C43-975F-4FC5-9259-05E7313D64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92696"/>
            <a:ext cx="3733998" cy="49786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FC1A07-6DF5-4909-A8AC-5DFD0CB20A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3" y="548680"/>
            <a:ext cx="3840427" cy="28803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DAAF7E-53CB-4F31-B12F-945F63573E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03" y="3759701"/>
            <a:ext cx="3782204" cy="283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950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BA6219-6889-4883-8BDF-4AA718416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075240" cy="180020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«Движение»- организация </a:t>
            </a:r>
            <a:r>
              <a:rPr lang="ru-RU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 объединения  родителей и детей-инвалидов (обучение родителей приемам реабилитации по направлению «адаптивная физическая культура»). </a:t>
            </a:r>
            <a:br>
              <a:rPr lang="ru-RU" sz="1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работы данного кружка  -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родительской компетенции в вопросах оздоровления детей-инвалидов, улучшения внутрисемейных отношений, сохранение семейной среды воспитания.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3301F7-25EC-4948-91D7-D93AF0CA09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60544"/>
            <a:ext cx="3878421" cy="2908816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7ED54018-81D0-4F70-A031-CFF379A2DDA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" y="2204864"/>
            <a:ext cx="4827851" cy="3620889"/>
          </a:xfrm>
        </p:spPr>
      </p:pic>
    </p:spTree>
    <p:extLst>
      <p:ext uri="{BB962C8B-B14F-4D97-AF65-F5344CB8AC3E}">
        <p14:creationId xmlns:p14="http://schemas.microsoft.com/office/powerpoint/2010/main" val="1602908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B32953-17BF-4C58-B94F-5202034EE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43204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Кружок «Умелые ручки»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48DF4E-7470-4959-AEA9-1BCF1120888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1520" y="476672"/>
            <a:ext cx="8435280" cy="59972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6235" indent="0" algn="just">
              <a:buNone/>
            </a:pPr>
            <a:r>
              <a:rPr lang="ru-RU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D1869F-DD0C-4348-A63F-C694115B0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559" y="503586"/>
            <a:ext cx="2523963" cy="33591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1C643D-E017-448C-90B2-90DE0C86B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540" y="613323"/>
            <a:ext cx="2353260" cy="31397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625E98-F17B-4750-B5A1-DD0B13D64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064" y="3933056"/>
            <a:ext cx="4054191" cy="277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53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16C0C-6221-4150-814C-01603BA4A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1805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Кружок «Улыбка»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E9DED2-1843-4933-BB6F-B07BB77D4C4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692696"/>
            <a:ext cx="7467600" cy="5781256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1000"/>
              </a:spcAft>
              <a:buNone/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Музыкальная образовательная программа «Улыбка» разработана для детей раннего возраста и их родителей.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</a:t>
            </a: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ель программы -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способствовать музыкальному развитию ребёнка младенческого и раннего возраста.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0643D7-15AE-4127-8DB4-B0B78D811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19" r="14286" b="16948"/>
          <a:stretch/>
        </p:blipFill>
        <p:spPr>
          <a:xfrm>
            <a:off x="755576" y="1916832"/>
            <a:ext cx="3024335" cy="21602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80F973-EF99-422C-A579-F75EDEB0EB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916832"/>
            <a:ext cx="3024336" cy="22682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49E639-A758-4E27-BD74-EB7B279289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9"/>
          <a:stretch/>
        </p:blipFill>
        <p:spPr>
          <a:xfrm>
            <a:off x="1524985" y="4257525"/>
            <a:ext cx="4991231" cy="264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92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2032B8-4DC3-4C4B-9FAD-662837D4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7467600" cy="57606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Кружок «</a:t>
            </a:r>
            <a:r>
              <a:rPr lang="ru-RU" sz="2000" b="1" dirty="0" err="1">
                <a:solidFill>
                  <a:srgbClr val="C00000"/>
                </a:solidFill>
              </a:rPr>
              <a:t>Развивайка</a:t>
            </a:r>
            <a:r>
              <a:rPr lang="ru-RU" sz="2000" b="1" dirty="0">
                <a:solidFill>
                  <a:srgbClr val="C00000"/>
                </a:solidFill>
              </a:rPr>
              <a:t>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381905-2C6B-48E9-9A84-4F80B7C450D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3528" y="836712"/>
            <a:ext cx="8352928" cy="2088232"/>
          </a:xfrm>
        </p:spPr>
        <p:txBody>
          <a:bodyPr>
            <a:normAutofit fontScale="62500" lnSpcReduction="20000"/>
          </a:bodyPr>
          <a:lstStyle/>
          <a:p>
            <a:pPr marL="45720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2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программы кружка  </a:t>
            </a:r>
            <a:r>
              <a:rPr lang="ru-RU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обеспечить всестороннее развитие и воспитание каждого ребенка с ОВЗ, реабилитацию, социальную адаптацию, коррекцию имеющихся нарушений, психическое благополучие, нравственное здоровье с использованием компьютерного планшета, а также </a:t>
            </a:r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обучать родителей способам применения информационно-телекоммуникационных технологий в реабилитации/</a:t>
            </a:r>
            <a:r>
              <a:rPr lang="ru-RU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абилитации</a:t>
            </a:r>
            <a:r>
              <a:rPr lang="ru-RU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детей-инвалидов, детей с ограниченными возможностями здоровья.</a:t>
            </a:r>
            <a:endParaRPr lang="ru-RU" sz="23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A0B8CF-DA9A-43C1-98D9-2606E8AEC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2" y="3461803"/>
            <a:ext cx="3923928" cy="29429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223473-1A4A-473C-ACAD-E3B7E70F0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61584"/>
            <a:ext cx="3923928" cy="294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031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1FBD801-A318-4D9F-B92F-A8091C20B79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2325517" cy="288032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CBD1B7-0874-42A5-B399-0E8EAD837D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58" y="332656"/>
            <a:ext cx="3169920" cy="23774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1DB4B1-30EA-44E5-B9F5-6D8B2A4C826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84984"/>
            <a:ext cx="583264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615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720" y="5589240"/>
            <a:ext cx="6624736" cy="108012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0070C0"/>
                </a:solidFill>
              </a:rPr>
              <a:t>Спасибо за внимание!</a:t>
            </a:r>
          </a:p>
        </p:txBody>
      </p:sp>
      <p:pic>
        <p:nvPicPr>
          <p:cNvPr id="6146" name="Picture 2" descr="D:\Все документы\Рабстол\МСЭ Презентация\КАРТИНКИ\img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t="21158" r="4428" b="12321"/>
          <a:stretch/>
        </p:blipFill>
        <p:spPr bwMode="auto">
          <a:xfrm>
            <a:off x="1979712" y="199652"/>
            <a:ext cx="7043785" cy="553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254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260648"/>
            <a:ext cx="8147248" cy="6213304"/>
          </a:xfrm>
        </p:spPr>
        <p:txBody>
          <a:bodyPr/>
          <a:lstStyle/>
          <a:p>
            <a:pPr marL="0" indent="0">
              <a:buNone/>
            </a:pPr>
            <a:br>
              <a:rPr lang="ru-RU" dirty="0">
                <a:solidFill>
                  <a:srgbClr val="002060"/>
                </a:solidFill>
              </a:rPr>
            </a:br>
            <a:br>
              <a:rPr lang="ru-RU" dirty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332656"/>
            <a:ext cx="77768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Цель работы учреждения-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  <a:t>это обеспечение детей комплексом социальных, психологических и педагогических мероприятий, направленных на устранение или возможность более полной компенсации ограничений жизнедеятельности, вызванной нарушением здоровья, в том числе со стойким расстройством функций организма для адаптации и интеграции в социальной среде.</a:t>
            </a: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</a:br>
            <a:b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+mn-cs"/>
              </a:rPr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  <p:pic>
        <p:nvPicPr>
          <p:cNvPr id="5" name="Picture 2" descr="C:\Users\school12e\Desktop\психолог с детьми за столом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r="5872"/>
          <a:stretch/>
        </p:blipFill>
        <p:spPr bwMode="auto">
          <a:xfrm rot="5400000">
            <a:off x="-24427" y="3934445"/>
            <a:ext cx="3110919" cy="19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school12e\Desktop\психолог с детьм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2" r="12122"/>
          <a:stretch/>
        </p:blipFill>
        <p:spPr bwMode="auto">
          <a:xfrm rot="5400000">
            <a:off x="2869157" y="3976108"/>
            <a:ext cx="268187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chool12e\Desktop\ПРЕЗЕНТАЦИЯ\100NIKON\DSCN01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957" y="4432384"/>
            <a:ext cx="2677140" cy="200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48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358641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700" dirty="0">
                <a:solidFill>
                  <a:srgbClr val="002060"/>
                </a:solidFill>
              </a:rPr>
              <a:t>Специфика дошкольного подразделения – организация коррекционно-развивающей психолого-педагогической работы, максимально обеспечивающей создание условий для развития ребенка дошкольного возраста с ОВЗ, его позитивной социализации, личностного развития, подготовки к обучению в школе.</a:t>
            </a:r>
            <a:br>
              <a:rPr lang="ru-RU" sz="2700" dirty="0">
                <a:solidFill>
                  <a:srgbClr val="002060"/>
                </a:solidFill>
              </a:rPr>
            </a:br>
            <a:br>
              <a:rPr lang="ru-RU" sz="3200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Объект 3" descr="E:\ФОТО\IMG-20161112-WA0012.jpg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65724"/>
            <a:ext cx="3816424" cy="30054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C:\Users\school12e\Desktop\ПРЕЗЕНТАЦИЯ\100NIKON\DSCN01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2034" y="3212976"/>
            <a:ext cx="3600400" cy="3083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35853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260648"/>
            <a:ext cx="6678488" cy="6336704"/>
          </a:xfrm>
        </p:spPr>
        <p:txBody>
          <a:bodyPr>
            <a:noAutofit/>
          </a:bodyPr>
          <a:lstStyle/>
          <a:p>
            <a:pPr fontAlgn="base"/>
            <a:r>
              <a:rPr lang="ru-RU" sz="2400" dirty="0">
                <a:solidFill>
                  <a:srgbClr val="C00000"/>
                </a:solidFill>
              </a:rPr>
              <a:t>  </a:t>
            </a:r>
            <a:endParaRPr lang="ru-RU" sz="2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12" y="283412"/>
            <a:ext cx="3856680" cy="2908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school12e\Desktop\IMG-20170921-WA00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2" r="18304"/>
          <a:stretch/>
        </p:blipFill>
        <p:spPr bwMode="auto">
          <a:xfrm>
            <a:off x="5148064" y="278063"/>
            <a:ext cx="3637337" cy="3001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 descr="C:\ДОКУМЕНТЫ Лукаш\РАБОТА ФОТО И ВИДЕО 24.08.2017\РАБОТА ФОТО\Работа 2015-2016уч.г\2016 Выпускной\IMG-20160528-WA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64029"/>
            <a:ext cx="3709346" cy="2466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C:\ДОКУМЕНТЫ Лукаш\РАБОТА ФОТО И ВИДЕО 24.08.2017\РАБОТА ФОТО\Работа 2016-2017уч.г\Фото Педагог года 2017\IMG_42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0" t="5328" r="3763" b="7873"/>
          <a:stretch/>
        </p:blipFill>
        <p:spPr bwMode="auto">
          <a:xfrm>
            <a:off x="5643646" y="3564029"/>
            <a:ext cx="3157106" cy="2592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373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7704" y="404664"/>
            <a:ext cx="6678488" cy="5616624"/>
          </a:xfrm>
        </p:spPr>
        <p:txBody>
          <a:bodyPr>
            <a:normAutofit/>
          </a:bodyPr>
          <a:lstStyle/>
          <a:p>
            <a:pPr algn="just"/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77" y="332656"/>
            <a:ext cx="3554177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school12e\Desktop\фотки Дмитр\семинар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41174"/>
            <a:ext cx="2021018" cy="3039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 t="6533" r="9878" b="7378"/>
          <a:stretch/>
        </p:blipFill>
        <p:spPr bwMode="auto">
          <a:xfrm rot="10800000">
            <a:off x="4427984" y="3573016"/>
            <a:ext cx="4223599" cy="28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Содержимое 3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88640"/>
            <a:ext cx="3828513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3308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204506C1-C1A8-4011-B2D9-044EEE609D9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51" y="404664"/>
            <a:ext cx="4084595" cy="2542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D:\Все документы\Рабстол\буклет\33_diminamechta_005_w5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95" y="3449296"/>
            <a:ext cx="3748960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D:\Все документы\Рабстол\буклет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32412"/>
            <a:ext cx="3096344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D:\Все документы\Рабстол\буклет\v_534_410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95" y="324721"/>
            <a:ext cx="3519990" cy="2702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83494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260648"/>
            <a:ext cx="6678488" cy="6336704"/>
          </a:xfrm>
        </p:spPr>
        <p:txBody>
          <a:bodyPr>
            <a:noAutofit/>
          </a:bodyPr>
          <a:lstStyle/>
          <a:p>
            <a:pPr fontAlgn="base"/>
            <a:r>
              <a:rPr lang="ru-RU" sz="2400" dirty="0">
                <a:solidFill>
                  <a:srgbClr val="C00000"/>
                </a:solidFill>
              </a:rPr>
              <a:t>  </a:t>
            </a:r>
            <a:endParaRPr lang="ru-RU" sz="2400" dirty="0"/>
          </a:p>
        </p:txBody>
      </p:sp>
      <p:pic>
        <p:nvPicPr>
          <p:cNvPr id="2050" name="Picture 2" descr="D:\Все документы\Рабстол\буклет\ФОТО\20171212_104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7511"/>
            <a:ext cx="4392488" cy="2763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D:\Все документы\Рабстол\буклет\ФОТО\IMG-20161112-WA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188640"/>
            <a:ext cx="3635896" cy="2726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D:\Все документы\Рабстол\буклет\ФОТО\IMG-20171102-WA02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59801"/>
            <a:ext cx="4676746" cy="2634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E:\ФОТО\IMG-20151204-WA007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191" y="3588864"/>
            <a:ext cx="3491880" cy="2605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61467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761</TotalTime>
  <Words>763</Words>
  <Application>Microsoft Office PowerPoint</Application>
  <PresentationFormat>Экран (4:3)</PresentationFormat>
  <Paragraphs>46</Paragraphs>
  <Slides>37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Calibri</vt:lpstr>
      <vt:lpstr>Century Schoolbook</vt:lpstr>
      <vt:lpstr>Constantia</vt:lpstr>
      <vt:lpstr>Times New Roman</vt:lpstr>
      <vt:lpstr>Wingdings</vt:lpstr>
      <vt:lpstr>Wingdings 2</vt:lpstr>
      <vt:lpstr>Эркер</vt:lpstr>
      <vt:lpstr>Поток</vt:lpstr>
      <vt:lpstr>Презентация</vt:lpstr>
      <vt:lpstr>Министерство образования Магаданской области Государственное казённое   образовательное учреждение для обучающихся  по адаптированным программам «Магаданский областной  центр образования № 1» (ГКОУ «МОЦО №1», дошкольное подразделение)  «Создание доступной среды для детей раннего возраста с ограниченными возможностями здоровья»</vt:lpstr>
      <vt:lpstr>Нормативно-правовые  документы в сфере образования, регламентирующие роль коррекционно-реабилитационной деятельности в процессе обучения, воспитания, социализации детей с ОВЗ и детей- инвалидов</vt:lpstr>
      <vt:lpstr>        Дошкольное подразделение Центра образования № 1 работает по 5-ти дневной рабочей неделе , 11 часов в день,                                с 07.45 до 18.45.         В учреждении  организовано    5-ти разовое бесплатное питание. В  дошкольном подразделении осуществляется бесплатное оказание медицинских услуг, оказывается психолого-педагогическая помощь специалистами. </vt:lpstr>
      <vt:lpstr>Презентация PowerPoint</vt:lpstr>
      <vt:lpstr>Специфика дошкольного подразделения – организация коррекционно-развивающей психолого-педагогической работы, максимально обеспечивающей создание условий для развития ребенка дошкольного возраста с ОВЗ, его позитивной социализации, личностного развития, подготовки к обучению в школе.  </vt:lpstr>
      <vt:lpstr>  </vt:lpstr>
      <vt:lpstr>Презентация PowerPoint</vt:lpstr>
      <vt:lpstr>Презентация PowerPoint</vt:lpstr>
      <vt:lpstr>  </vt:lpstr>
      <vt:lpstr>                       Формы работы с родителями                       в дошкольном подразделении:  *Проведение общих (групповых, индивидуальных) собраний; *Педагогические беседы с родителями; *Круглый стол с родителями; *Тематические консультации; *Конференции с родителями- «Школа для родителей»; *Совместные досуги; *Открытые занятия с детьми в ДОУ для родителей; *Организация “уголков для родителей”; *Посещение семьи; *Дни открытых дверей; *Родительские университеты; *Работа с родительским активом группы.</vt:lpstr>
      <vt:lpstr>Презентация PowerPoint</vt:lpstr>
      <vt:lpstr>Презентация PowerPoint</vt:lpstr>
      <vt:lpstr>Презентация PowerPoint</vt:lpstr>
      <vt:lpstr>Презентация PowerPoint</vt:lpstr>
      <vt:lpstr>В дошкольном подразделении организованна работа  консультационного пункта по оказанию помощи родителям имеющих детей с ограниченными  возможностями здоровья</vt:lpstr>
      <vt:lpstr>Презентация PowerPoint</vt:lpstr>
      <vt:lpstr>На базе дошкольного подразделения ГКОУ «Магаданский областной центр образования № 1» организована группа кратковременного пребывания для детей раннего возраста с целью оказания поддерживающей помощи родителям, воспитывающим детей-инвалидов, детей с ограниченными возможностями здоровья в возрасте до 3 лет. </vt:lpstr>
      <vt:lpstr>Государственное бюджетное учреждение  «Реабилитационный центр для детей и подростков с ограниченными возможностями»  г. Тверь (ГБУ РЦ для детей)  Профессиональная стажировочная площадка  «Социальное сопровождение семей, воспитывающих детей от 0 до 3 лет, имеющих ограничения жизнедеятельности»</vt:lpstr>
      <vt:lpstr>Презентация PowerPoint</vt:lpstr>
      <vt:lpstr>Презентация PowerPoint</vt:lpstr>
      <vt:lpstr>Игровой, методический,  спортивный материал</vt:lpstr>
      <vt:lpstr>Оборудование для сохранения и укрепления здоровья,  психологической разгрузки детей </vt:lpstr>
      <vt:lpstr>Презентация PowerPoint</vt:lpstr>
      <vt:lpstr>Презентация PowerPoint</vt:lpstr>
      <vt:lpstr>Презентация PowerPoint</vt:lpstr>
      <vt:lpstr>Презентация PowerPoint</vt:lpstr>
      <vt:lpstr>«Школа для родителей» и клуб «Подснежник»</vt:lpstr>
      <vt:lpstr>Ежеквартальный выпуск газеты «Чайка»</vt:lpstr>
      <vt:lpstr>Презентация PowerPoint</vt:lpstr>
      <vt:lpstr>Презентация PowerPoint</vt:lpstr>
      <vt:lpstr>Презентация PowerPoint</vt:lpstr>
      <vt:lpstr>«Движение»- организация деятельности объединения  родителей и детей-инвалидов (обучение родителей приемам реабилитации по направлению «адаптивная физическая культура»).  Цель работы данного кружка  -повышение родительской компетенции в вопросах оздоровления детей-инвалидов, улучшения внутрисемейных отношений, сохранение семейной среды воспитания.</vt:lpstr>
      <vt:lpstr>Кружок «Умелые ручки»</vt:lpstr>
      <vt:lpstr>Кружок «Улыбка»</vt:lpstr>
      <vt:lpstr>Кружок «Развивайка»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Психолого- педагогическая реабилитация детей с ментальными нарушениями в дошкольном подразделении  ГКОУ «МОЦО № 1» </dc:title>
  <dc:creator>Malisheva</dc:creator>
  <cp:lastModifiedBy>user</cp:lastModifiedBy>
  <cp:revision>92</cp:revision>
  <dcterms:created xsi:type="dcterms:W3CDTF">2018-10-23T22:13:26Z</dcterms:created>
  <dcterms:modified xsi:type="dcterms:W3CDTF">2020-09-23T05:49:01Z</dcterms:modified>
</cp:coreProperties>
</file>